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85" r:id="rId4"/>
    <p:sldId id="386" r:id="rId5"/>
    <p:sldId id="389" r:id="rId6"/>
    <p:sldId id="391" r:id="rId7"/>
    <p:sldId id="388" r:id="rId8"/>
    <p:sldId id="326" r:id="rId9"/>
    <p:sldId id="390" r:id="rId10"/>
    <p:sldId id="402" r:id="rId11"/>
    <p:sldId id="392" r:id="rId12"/>
    <p:sldId id="393" r:id="rId13"/>
    <p:sldId id="394" r:id="rId14"/>
    <p:sldId id="395" r:id="rId15"/>
    <p:sldId id="396" r:id="rId16"/>
    <p:sldId id="399" r:id="rId17"/>
    <p:sldId id="398" r:id="rId18"/>
    <p:sldId id="400" r:id="rId19"/>
    <p:sldId id="364" r:id="rId20"/>
    <p:sldId id="383" r:id="rId21"/>
    <p:sldId id="276" r:id="rId22"/>
    <p:sldId id="40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115"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6/30/2023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1078" y="126687"/>
            <a:ext cx="635683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14. KHÁI QUÁT VỀ  MẠCH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00945" y="931984"/>
            <a:ext cx="6065042" cy="5644662"/>
          </a:xfrm>
          <a:prstGeom prst="rect">
            <a:avLst/>
          </a:prstGeom>
        </p:spPr>
      </p:pic>
      <p:pic>
        <p:nvPicPr>
          <p:cNvPr id="5" name="Picture 4"/>
          <p:cNvPicPr>
            <a:picLocks noChangeAspect="1"/>
          </p:cNvPicPr>
          <p:nvPr/>
        </p:nvPicPr>
        <p:blipFill>
          <a:blip r:embed="rId4"/>
          <a:stretch>
            <a:fillRect/>
          </a:stretch>
        </p:blipFill>
        <p:spPr>
          <a:xfrm>
            <a:off x="6435969" y="738554"/>
            <a:ext cx="5653453" cy="583809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a:t>
            </a:r>
            <a:r>
              <a:rPr lang="vi-VN" sz="2800" b="1" smtClean="0">
                <a:latin typeface="Times New Roman" panose="02020603050405020304" pitchFamily="18" charset="0"/>
                <a:cs typeface="Times New Roman" panose="02020603050405020304" pitchFamily="18" charset="0"/>
              </a:rPr>
              <a:t>14.</a:t>
            </a:r>
            <a:r>
              <a:rPr lang="en-US" sz="2800" b="1" smtClean="0">
                <a:latin typeface="Times New Roman" panose="02020603050405020304" pitchFamily="18" charset="0"/>
                <a:cs typeface="Times New Roman" panose="02020603050405020304" pitchFamily="18" charset="0"/>
              </a:rPr>
              <a:t>4</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Mô tả sơ đồ cấu trúc chung của mạch </a:t>
            </a:r>
            <a:r>
              <a:rPr lang="vi-VN" sz="2800" b="1" smtClean="0">
                <a:latin typeface="Times New Roman" panose="02020603050405020304" pitchFamily="18" charset="0"/>
                <a:cs typeface="Times New Roman" panose="02020603050405020304" pitchFamily="18" charset="0"/>
              </a:rPr>
              <a:t>điện</a:t>
            </a:r>
            <a:r>
              <a:rPr lang="en-US" sz="2800" b="1" smtClean="0">
                <a:latin typeface="Times New Roman" panose="02020603050405020304" pitchFamily="18" charset="0"/>
                <a:cs typeface="Times New Roman" panose="02020603050405020304" pitchFamily="18" charset="0"/>
              </a:rPr>
              <a:t> điều khiển</a:t>
            </a:r>
            <a:r>
              <a:rPr lang="vi-VN"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Cảm biến, bộ phận xử lý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Đối tượng điều khiển</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2" y="2382715"/>
            <a:ext cx="8055369"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14.4. Sơ đồ cấu trúc của mạch điện điều khiển đơn giản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0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7770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7003" y="281579"/>
            <a:ext cx="3965511"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14.5 và cho biết:</a:t>
            </a:r>
          </a:p>
          <a:p>
            <a:r>
              <a:rPr lang="vi-VN" sz="2800" b="1">
                <a:latin typeface="Times New Roman" panose="02020603050405020304" pitchFamily="18" charset="0"/>
                <a:cs typeface="Times New Roman" panose="02020603050405020304" pitchFamily="18" charset="0"/>
              </a:rPr>
              <a:t>1. Ứng dụng của mỗi mạch điện điều khiển.</a:t>
            </a:r>
          </a:p>
          <a:p>
            <a:r>
              <a:rPr lang="vi-VN" sz="2800" b="1">
                <a:latin typeface="Times New Roman" panose="02020603050405020304" pitchFamily="18" charset="0"/>
                <a:cs typeface="Times New Roman" panose="02020603050405020304" pitchFamily="18" charset="0"/>
              </a:rPr>
              <a:t>2. Tên và chức năng của các thiết bị cảm biến, đối tượng điều khiển ở các hình.</a:t>
            </a:r>
          </a:p>
        </p:txBody>
      </p:sp>
      <p:sp>
        <p:nvSpPr>
          <p:cNvPr id="6" name="TextBox 5"/>
          <p:cNvSpPr txBox="1"/>
          <p:nvPr/>
        </p:nvSpPr>
        <p:spPr>
          <a:xfrm>
            <a:off x="557754" y="593214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14.5. Một số mạch điện điều khiển ứng dụng trong thực tế</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167951" y="147137"/>
            <a:ext cx="7819052" cy="5665834"/>
          </a:xfrm>
          <a:prstGeom prst="rect">
            <a:avLst/>
          </a:prstGeom>
        </p:spPr>
      </p:pic>
    </p:spTree>
    <p:extLst>
      <p:ext uri="{BB962C8B-B14F-4D97-AF65-F5344CB8AC3E}">
        <p14:creationId xmlns:p14="http://schemas.microsoft.com/office/powerpoint/2010/main" val="3143612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298580"/>
            <a:ext cx="11719249"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a:t>
            </a:r>
            <a:r>
              <a:rPr lang="vi-VN" smtClean="0">
                <a:solidFill>
                  <a:srgbClr val="FF0000"/>
                </a:solidFill>
                <a:latin typeface="Times New Roman" panose="02020603050405020304" pitchFamily="18" charset="0"/>
                <a:cs typeface="Times New Roman" panose="02020603050405020304" pitchFamily="18" charset="0"/>
              </a:rPr>
              <a:t>.</a:t>
            </a:r>
            <a:r>
              <a:rPr lang="en-US" smtClean="0">
                <a:solidFill>
                  <a:srgbClr val="FF0000"/>
                </a:solidFill>
                <a:latin typeface="Times New Roman" panose="02020603050405020304" pitchFamily="18" charset="0"/>
                <a:cs typeface="Times New Roman" panose="02020603050405020304" pitchFamily="18" charset="0"/>
              </a:rPr>
              <a:t> </a:t>
            </a:r>
            <a:r>
              <a:rPr lang="vi-VN" smtClean="0">
                <a:solidFill>
                  <a:srgbClr val="FF0000"/>
                </a:solidFill>
                <a:latin typeface="Times New Roman" panose="02020603050405020304" pitchFamily="18" charset="0"/>
                <a:cs typeface="Times New Roman" panose="02020603050405020304" pitchFamily="18" charset="0"/>
              </a:rPr>
              <a:t>Mạch </a:t>
            </a:r>
            <a:r>
              <a:rPr lang="vi-VN">
                <a:solidFill>
                  <a:srgbClr val="FF0000"/>
                </a:solidFill>
                <a:latin typeface="Times New Roman" panose="02020603050405020304" pitchFamily="18" charset="0"/>
                <a:cs typeface="Times New Roman" panose="02020603050405020304" pitchFamily="18" charset="0"/>
              </a:rPr>
              <a:t>điện điều khiển đơn giản thường gồm:  nguồn điện, cảm biến, bộ phận xử lý và điều khiển; đối tượng điều khiển</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bộ phận xử lý và điều khiển</a:t>
            </a:r>
          </a:p>
          <a:p>
            <a:r>
              <a:rPr lang="vi-VN">
                <a:solidFill>
                  <a:srgbClr val="FF0000"/>
                </a:solidFill>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vi-VN">
                <a:solidFill>
                  <a:srgbClr val="FF0000"/>
                </a:solidFill>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p>
          <a:p>
            <a:r>
              <a:rPr lang="vi-VN">
                <a:solidFill>
                  <a:srgbClr val="FF0000"/>
                </a:solidFill>
                <a:latin typeface="Times New Roman" panose="02020603050405020304" pitchFamily="18" charset="0"/>
                <a:cs typeface="Times New Roman" panose="02020603050405020304" pitchFamily="18" charset="0"/>
              </a:rPr>
              <a:t>2.</a:t>
            </a:r>
          </a:p>
          <a:p>
            <a:r>
              <a:rPr lang="vi-VN">
                <a:solidFill>
                  <a:srgbClr val="FF0000"/>
                </a:solidFill>
                <a:latin typeface="Times New Roman" panose="02020603050405020304" pitchFamily="18" charset="0"/>
                <a:cs typeface="Times New Roman" panose="02020603050405020304" pitchFamily="18" charset="0"/>
              </a:rPr>
              <a:t>a.</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khói: có nhiệm vụ cảm nhận và biến đổi lượng khói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và đèn chớp.</a:t>
            </a:r>
          </a:p>
          <a:p>
            <a:r>
              <a:rPr lang="vi-VN">
                <a:solidFill>
                  <a:srgbClr val="FF0000"/>
                </a:solidFill>
                <a:latin typeface="Times New Roman" panose="02020603050405020304" pitchFamily="18" charset="0"/>
                <a:cs typeface="Times New Roman" panose="02020603050405020304" pitchFamily="18" charset="0"/>
              </a:rPr>
              <a:t>- Đối tượng điều khiển: Còi và đèn chớp</a:t>
            </a:r>
          </a:p>
          <a:p>
            <a:r>
              <a:rPr lang="vi-VN">
                <a:solidFill>
                  <a:srgbClr val="FF0000"/>
                </a:solidFill>
                <a:latin typeface="Times New Roman" panose="02020603050405020304" pitchFamily="18" charset="0"/>
                <a:cs typeface="Times New Roman" panose="02020603050405020304" pitchFamily="18" charset="0"/>
              </a:rPr>
              <a:t>b.</a:t>
            </a:r>
          </a:p>
          <a:p>
            <a:r>
              <a:rPr lang="vi-VN">
                <a:solidFill>
                  <a:srgbClr val="FF0000"/>
                </a:solidFill>
                <a:latin typeface="Times New Roman" panose="02020603050405020304" pitchFamily="18" charset="0"/>
                <a:cs typeface="Times New Roman" panose="02020603050405020304" pitchFamily="18" charset="0"/>
              </a:rPr>
              <a:t>-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độ ẩm có nhiệm vụ cảm nhận và biến đổi độ ẩm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máy bơm.</a:t>
            </a:r>
          </a:p>
          <a:p>
            <a:r>
              <a:rPr lang="vi-VN">
                <a:solidFill>
                  <a:srgbClr val="FF0000"/>
                </a:solidFill>
                <a:latin typeface="Times New Roman" panose="02020603050405020304" pitchFamily="18" charset="0"/>
                <a:cs typeface="Times New Roman" panose="02020603050405020304" pitchFamily="18" charset="0"/>
              </a:rPr>
              <a:t>- Đối tượng điều khiển: Máy bơm</a:t>
            </a:r>
          </a:p>
          <a:p>
            <a:r>
              <a:rPr lang="vi-VN">
                <a:solidFill>
                  <a:srgbClr val="FF0000"/>
                </a:solidFill>
                <a:latin typeface="Times New Roman" panose="02020603050405020304" pitchFamily="18" charset="0"/>
                <a:cs typeface="Times New Roman" panose="02020603050405020304" pitchFamily="18" charset="0"/>
              </a:rPr>
              <a:t>c. - Nguồn điện: cung cấp năng lượng điện cho mạch hoạt động</a:t>
            </a:r>
          </a:p>
          <a:p>
            <a:r>
              <a:rPr lang="vi-VN">
                <a:solidFill>
                  <a:srgbClr val="FF0000"/>
                </a:solidFill>
                <a:latin typeface="Times New Roman" panose="02020603050405020304" pitchFamily="18" charset="0"/>
                <a:cs typeface="Times New Roman" panose="02020603050405020304" pitchFamily="18" charset="0"/>
              </a:rPr>
              <a:t>- Cảm biến tiệm cậm: có nhiệm vụ cảm nhận và biến đổi hoạt động đột nhập của người lạ nhận được thành tín hiệu điện.</a:t>
            </a:r>
          </a:p>
          <a:p>
            <a:r>
              <a:rPr lang="vi-VN">
                <a:solidFill>
                  <a:srgbClr val="FF0000"/>
                </a:solidFill>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cói báo.</a:t>
            </a:r>
          </a:p>
          <a:p>
            <a:r>
              <a:rPr lang="vi-VN">
                <a:solidFill>
                  <a:srgbClr val="FF0000"/>
                </a:solidFill>
                <a:latin typeface="Times New Roman" panose="02020603050405020304" pitchFamily="18" charset="0"/>
                <a:cs typeface="Times New Roman" panose="02020603050405020304" pitchFamily="18" charset="0"/>
              </a:rPr>
              <a:t>- Đối tượng điều khiển: Còi báo</a:t>
            </a:r>
          </a:p>
        </p:txBody>
      </p:sp>
    </p:spTree>
    <p:extLst>
      <p:ext uri="{BB962C8B-B14F-4D97-AF65-F5344CB8AC3E}">
        <p14:creationId xmlns:p14="http://schemas.microsoft.com/office/powerpoint/2010/main" val="31287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4">
                                            <p:txEl>
                                              <p:pRg st="13" end="13"/>
                                            </p:txEl>
                                          </p:spTgt>
                                        </p:tgtEl>
                                        <p:attrNameLst>
                                          <p:attrName>style.visibility</p:attrName>
                                        </p:attrNameLst>
                                      </p:cBhvr>
                                      <p:to>
                                        <p:strVal val="visible"/>
                                      </p:to>
                                    </p:set>
                                    <p:animEffect transition="in" filter="wipe(down)">
                                      <p:cBhvr>
                                        <p:cTn id="46" dur="500"/>
                                        <p:tgtEl>
                                          <p:spTgt spid="4">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animEffect transition="in" filter="wipe(down)">
                                      <p:cBhvr>
                                        <p:cTn id="49" dur="500"/>
                                        <p:tgtEl>
                                          <p:spTgt spid="4">
                                            <p:txEl>
                                              <p:pRg st="14" end="14"/>
                                            </p:txEl>
                                          </p:spTgt>
                                        </p:tgtEl>
                                      </p:cBhvr>
                                    </p:animEffect>
                                  </p:childTnLst>
                                </p:cTn>
                              </p:par>
                              <p:par>
                                <p:cTn id="50" presetID="22" presetClass="entr" presetSubtype="4" fill="hold" nodeType="withEffect">
                                  <p:stCondLst>
                                    <p:cond delay="0"/>
                                  </p:stCondLst>
                                  <p:childTnLst>
                                    <p:set>
                                      <p:cBhvr>
                                        <p:cTn id="51" dur="1" fill="hold">
                                          <p:stCondLst>
                                            <p:cond delay="0"/>
                                          </p:stCondLst>
                                        </p:cTn>
                                        <p:tgtEl>
                                          <p:spTgt spid="4">
                                            <p:txEl>
                                              <p:pRg st="15" end="15"/>
                                            </p:txEl>
                                          </p:spTgt>
                                        </p:tgtEl>
                                        <p:attrNameLst>
                                          <p:attrName>style.visibility</p:attrName>
                                        </p:attrNameLst>
                                      </p:cBhvr>
                                      <p:to>
                                        <p:strVal val="visible"/>
                                      </p:to>
                                    </p:set>
                                    <p:animEffect transition="in" filter="wipe(down)">
                                      <p:cBhvr>
                                        <p:cTn id="52" dur="500"/>
                                        <p:tgtEl>
                                          <p:spTgt spid="4">
                                            <p:txEl>
                                              <p:pRg st="15" end="15"/>
                                            </p:txEl>
                                          </p:spTgt>
                                        </p:tgtEl>
                                      </p:cBhvr>
                                    </p:animEffect>
                                  </p:childTnLst>
                                </p:cTn>
                              </p:par>
                              <p:par>
                                <p:cTn id="53" presetID="22" presetClass="entr" presetSubtype="4" fill="hold" nodeType="with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animEffect transition="in" filter="wipe(down)">
                                      <p:cBhvr>
                                        <p:cTn id="55" dur="500"/>
                                        <p:tgtEl>
                                          <p:spTgt spid="4">
                                            <p:txEl>
                                              <p:pRg st="16" end="16"/>
                                            </p:txEl>
                                          </p:spTgt>
                                        </p:tgtEl>
                                      </p:cBhvr>
                                    </p:animEffect>
                                  </p:childTnLst>
                                </p:cTn>
                              </p:par>
                              <p:par>
                                <p:cTn id="56" presetID="22" presetClass="entr" presetSubtype="4" fill="hold" nodeType="withEffect">
                                  <p:stCondLst>
                                    <p:cond delay="0"/>
                                  </p:stCondLst>
                                  <p:childTnLst>
                                    <p:set>
                                      <p:cBhvr>
                                        <p:cTn id="57" dur="1" fill="hold">
                                          <p:stCondLst>
                                            <p:cond delay="0"/>
                                          </p:stCondLst>
                                        </p:cTn>
                                        <p:tgtEl>
                                          <p:spTgt spid="4">
                                            <p:txEl>
                                              <p:pRg st="17" end="17"/>
                                            </p:txEl>
                                          </p:spTgt>
                                        </p:tgtEl>
                                        <p:attrNameLst>
                                          <p:attrName>style.visibility</p:attrName>
                                        </p:attrNameLst>
                                      </p:cBhvr>
                                      <p:to>
                                        <p:strVal val="visible"/>
                                      </p:to>
                                    </p:set>
                                    <p:animEffect transition="in" filter="wipe(down)">
                                      <p:cBhvr>
                                        <p:cTn id="58" dur="500"/>
                                        <p:tgtEl>
                                          <p:spTgt spid="4">
                                            <p:txEl>
                                              <p:pRg st="17" end="17"/>
                                            </p:txEl>
                                          </p:spTgt>
                                        </p:tgtEl>
                                      </p:cBhvr>
                                    </p:animEffect>
                                  </p:childTnLst>
                                </p:cTn>
                              </p:par>
                              <p:par>
                                <p:cTn id="59" presetID="22" presetClass="entr" presetSubtype="4" fill="hold" nodeType="withEffect">
                                  <p:stCondLst>
                                    <p:cond delay="0"/>
                                  </p:stCondLst>
                                  <p:childTnLst>
                                    <p:set>
                                      <p:cBhvr>
                                        <p:cTn id="60" dur="1" fill="hold">
                                          <p:stCondLst>
                                            <p:cond delay="0"/>
                                          </p:stCondLst>
                                        </p:cTn>
                                        <p:tgtEl>
                                          <p:spTgt spid="4">
                                            <p:txEl>
                                              <p:pRg st="18" end="18"/>
                                            </p:txEl>
                                          </p:spTgt>
                                        </p:tgtEl>
                                        <p:attrNameLst>
                                          <p:attrName>style.visibility</p:attrName>
                                        </p:attrNameLst>
                                      </p:cBhvr>
                                      <p:to>
                                        <p:strVal val="visible"/>
                                      </p:to>
                                    </p:set>
                                    <p:animEffect transition="in" filter="wipe(down)">
                                      <p:cBhvr>
                                        <p:cTn id="61" dur="500"/>
                                        <p:tgtEl>
                                          <p:spTgt spid="4">
                                            <p:txEl>
                                              <p:pRg st="18" end="18"/>
                                            </p:txEl>
                                          </p:spTgt>
                                        </p:tgtEl>
                                      </p:cBhvr>
                                    </p:animEffect>
                                  </p:childTnLst>
                                </p:cTn>
                              </p:par>
                              <p:par>
                                <p:cTn id="62" presetID="22" presetClass="entr" presetSubtype="4" fill="hold" nodeType="withEffect">
                                  <p:stCondLst>
                                    <p:cond delay="0"/>
                                  </p:stCondLst>
                                  <p:childTnLst>
                                    <p:set>
                                      <p:cBhvr>
                                        <p:cTn id="63" dur="1" fill="hold">
                                          <p:stCondLst>
                                            <p:cond delay="0"/>
                                          </p:stCondLst>
                                        </p:cTn>
                                        <p:tgtEl>
                                          <p:spTgt spid="4">
                                            <p:txEl>
                                              <p:pRg st="19" end="19"/>
                                            </p:txEl>
                                          </p:spTgt>
                                        </p:tgtEl>
                                        <p:attrNameLst>
                                          <p:attrName>style.visibility</p:attrName>
                                        </p:attrNameLst>
                                      </p:cBhvr>
                                      <p:to>
                                        <p:strVal val="visible"/>
                                      </p:to>
                                    </p:set>
                                    <p:animEffect transition="in" filter="wipe(down)">
                                      <p:cBhvr>
                                        <p:cTn id="64" dur="500"/>
                                        <p:tgtEl>
                                          <p:spTgt spid="4">
                                            <p:txEl>
                                              <p:pRg st="19" end="19"/>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4">
                                            <p:txEl>
                                              <p:pRg st="20" end="20"/>
                                            </p:txEl>
                                          </p:spTgt>
                                        </p:tgtEl>
                                        <p:attrNameLst>
                                          <p:attrName>style.visibility</p:attrName>
                                        </p:attrNameLst>
                                      </p:cBhvr>
                                      <p:to>
                                        <p:strVal val="visible"/>
                                      </p:to>
                                    </p:set>
                                    <p:animEffect transition="in" filter="wipe(down)">
                                      <p:cBhvr>
                                        <p:cTn id="67" dur="500"/>
                                        <p:tgtEl>
                                          <p:spTgt spid="4">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9386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Mạch điện điều khiển</a:t>
            </a:r>
          </a:p>
          <a:p>
            <a:r>
              <a:rPr lang="en-US" sz="2800">
                <a:latin typeface="Times New Roman" panose="02020603050405020304" pitchFamily="18" charset="0"/>
                <a:cs typeface="Times New Roman" panose="02020603050405020304" pitchFamily="18" charset="0"/>
              </a:rPr>
              <a:t>- Mạch điện điều khiển là mạch điện được sử dụng để thực hiện chức năng điều khiển</a:t>
            </a:r>
          </a:p>
          <a:p>
            <a:r>
              <a:rPr lang="en-US" sz="2800">
                <a:latin typeface="Times New Roman" panose="02020603050405020304" pitchFamily="18" charset="0"/>
                <a:cs typeface="Times New Roman" panose="02020603050405020304" pitchFamily="18" charset="0"/>
              </a:rPr>
              <a:t>- Mạch điện điều khiển đơn giản thường gồm:  nguồn điện, cảm biến, bộ phận xử lý và điều khiển; đối tượng điều khiển</a:t>
            </a:r>
          </a:p>
          <a:p>
            <a:r>
              <a:rPr lang="en-US" sz="2800">
                <a:latin typeface="Times New Roman" panose="02020603050405020304" pitchFamily="18" charset="0"/>
                <a:cs typeface="Times New Roman" panose="02020603050405020304" pitchFamily="18" charset="0"/>
              </a:rPr>
              <a:t>- Nguồn điện: cung cấp năng lượng điện cho mạch hoạt động</a:t>
            </a:r>
          </a:p>
          <a:p>
            <a:r>
              <a:rPr lang="en-US" sz="2800">
                <a:latin typeface="Times New Roman" panose="02020603050405020304" pitchFamily="18" charset="0"/>
                <a:cs typeface="Times New Roman" panose="02020603050405020304" pitchFamily="18" charset="0"/>
              </a:rPr>
              <a:t>- Cảm biến, bộ phận xử lý và điều khiển</a:t>
            </a:r>
          </a:p>
          <a:p>
            <a:r>
              <a:rPr lang="en-US" sz="2800">
                <a:latin typeface="Times New Roman" panose="02020603050405020304" pitchFamily="18" charset="0"/>
                <a:cs typeface="Times New Roman" panose="02020603050405020304" pitchFamily="18" charset="0"/>
              </a:rPr>
              <a:t>+ Cảm biến: có nhiệm vụ cảm nhận và biến đổi đại lượng vật lý, hóa học, sinh học cần đo thành tín hiệu điện.</a:t>
            </a:r>
          </a:p>
          <a:p>
            <a:r>
              <a:rPr lang="en-US" sz="2800">
                <a:latin typeface="Times New Roman" panose="02020603050405020304" pitchFamily="18" charset="0"/>
                <a:cs typeface="Times New Roman" panose="02020603050405020304" pitchFamily="18" charset="0"/>
              </a:rPr>
              <a:t>+ Bộ phận xử lý và điều khiển: tiếp nhận và xử lý hiệu điện từ cảm biến thành tín hiệu điều khiển tới đối tượng điều khiển</a:t>
            </a:r>
          </a:p>
          <a:p>
            <a:r>
              <a:rPr lang="en-US" sz="2800">
                <a:latin typeface="Times New Roman" panose="02020603050405020304" pitchFamily="18" charset="0"/>
                <a:cs typeface="Times New Roman" panose="02020603050405020304" pitchFamily="18" charset="0"/>
              </a:rPr>
              <a:t>- Đối tượng điều khiển: là các đối tượng được điều khiển để thực hiện một chức năng nào đó như máy bơm, bóng dèn, còi….</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34314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10712247" cy="4897307"/>
          </a:xfrm>
          <a:prstGeom prst="rect">
            <a:avLst/>
          </a:prstGeom>
        </p:spPr>
      </p:pic>
      <p:sp>
        <p:nvSpPr>
          <p:cNvPr id="8" name="TextBox 7"/>
          <p:cNvSpPr txBox="1"/>
          <p:nvPr/>
        </p:nvSpPr>
        <p:spPr>
          <a:xfrm>
            <a:off x="2358562" y="6304826"/>
            <a:ext cx="654284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14.6. Mạch điện trong nhà</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3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Nêu chức năng các bộ phận chính của mạch điện trong </a:t>
            </a:r>
            <a:r>
              <a:rPr lang="en-US" sz="2800" b="1">
                <a:latin typeface="Times New Roman" panose="02020603050405020304" pitchFamily="18" charset="0"/>
                <a:cs typeface="Times New Roman" panose="02020603050405020304" pitchFamily="18" charset="0"/>
              </a:rPr>
              <a:t>Hình </a:t>
            </a:r>
            <a:r>
              <a:rPr lang="en-US" sz="2800" b="1" smtClean="0">
                <a:latin typeface="Times New Roman" panose="02020603050405020304" pitchFamily="18" charset="0"/>
                <a:cs typeface="Times New Roman" panose="02020603050405020304" pitchFamily="18" charset="0"/>
              </a:rPr>
              <a:t>14.6.</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93817" y="1251565"/>
            <a:ext cx="6084265" cy="4897307"/>
          </a:xfrm>
          <a:prstGeom prst="rect">
            <a:avLst/>
          </a:prstGeom>
        </p:spPr>
      </p:pic>
      <p:sp>
        <p:nvSpPr>
          <p:cNvPr id="8" name="TextBox 7"/>
          <p:cNvSpPr txBox="1"/>
          <p:nvPr/>
        </p:nvSpPr>
        <p:spPr>
          <a:xfrm>
            <a:off x="2358562" y="6304826"/>
            <a:ext cx="3808973"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14.6. Mạch điện trong nhà</a:t>
            </a:r>
            <a:endParaRPr lang="en-US" b="1" i="1">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783405" y="1370632"/>
            <a:ext cx="4596782" cy="4810161"/>
          </a:xfrm>
          <a:prstGeom prst="rect">
            <a:avLst/>
          </a:prstGeom>
        </p:spPr>
      </p:pic>
    </p:spTree>
    <p:extLst>
      <p:ext uri="{BB962C8B-B14F-4D97-AF65-F5344CB8AC3E}">
        <p14:creationId xmlns:p14="http://schemas.microsoft.com/office/powerpoint/2010/main" val="32538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a:t>
            </a:r>
            <a:r>
              <a:rPr lang="en-US" sz="2800" b="1">
                <a:latin typeface="Times New Roman" panose="02020603050405020304" pitchFamily="18" charset="0"/>
                <a:cs typeface="Times New Roman" panose="02020603050405020304" pitchFamily="18" charset="0"/>
              </a:rPr>
              <a:t>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14.7. Bảng điện cơ bản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4347" y="554224"/>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Quan </a:t>
            </a:r>
            <a:r>
              <a:rPr lang="en-US" sz="2800" b="1">
                <a:latin typeface="Times New Roman" panose="02020603050405020304" pitchFamily="18" charset="0"/>
                <a:cs typeface="Times New Roman" panose="02020603050405020304" pitchFamily="18" charset="0"/>
              </a:rPr>
              <a:t>sát </a:t>
            </a:r>
            <a:r>
              <a:rPr lang="en-US" sz="2800" b="1" smtClean="0">
                <a:latin typeface="Times New Roman" panose="02020603050405020304" pitchFamily="18" charset="0"/>
                <a:cs typeface="Times New Roman" panose="02020603050405020304" pitchFamily="18" charset="0"/>
              </a:rPr>
              <a:t>hình 14. 7 dưới đây, </a:t>
            </a:r>
            <a:r>
              <a:rPr lang="en-US" sz="2800" b="1">
                <a:latin typeface="Times New Roman" panose="02020603050405020304" pitchFamily="18" charset="0"/>
                <a:cs typeface="Times New Roman" panose="02020603050405020304" pitchFamily="18" charset="0"/>
              </a:rPr>
              <a:t>em hãy cho biết tên những thiết bị có trong bảng điện. Nêu chức năng của từng thiết bị. </a:t>
            </a:r>
            <a:br>
              <a:rPr lang="en-US" sz="2800" b="1">
                <a:latin typeface="Times New Roman" panose="02020603050405020304" pitchFamily="18" charset="0"/>
                <a:cs typeface="Times New Roman" panose="02020603050405020304" pitchFamily="18" charset="0"/>
              </a:rPr>
            </a:b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05932" y="1760745"/>
            <a:ext cx="3370938" cy="4593401"/>
          </a:xfrm>
          <a:prstGeom prst="rect">
            <a:avLst/>
          </a:prstGeom>
        </p:spPr>
      </p:pic>
      <p:sp>
        <p:nvSpPr>
          <p:cNvPr id="8" name="TextBox 7"/>
          <p:cNvSpPr txBox="1"/>
          <p:nvPr/>
        </p:nvSpPr>
        <p:spPr>
          <a:xfrm>
            <a:off x="505932" y="6354146"/>
            <a:ext cx="3193656"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a:t>
            </a:r>
            <a:r>
              <a:rPr lang="en-US" b="1" i="1" smtClean="0">
                <a:latin typeface="Times New Roman" panose="02020603050405020304" pitchFamily="18" charset="0"/>
                <a:cs typeface="Times New Roman" panose="02020603050405020304" pitchFamily="18" charset="0"/>
              </a:rPr>
              <a:t>14.7. Bảng điện cơ bản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4242318" y="1776576"/>
            <a:ext cx="6096000" cy="3539430"/>
          </a:xfrm>
          <a:prstGeom prst="rect">
            <a:avLst/>
          </a:prstGeom>
        </p:spPr>
        <p:txBody>
          <a:bodyPr>
            <a:spAutoFit/>
          </a:bodyPr>
          <a:lstStyle/>
          <a:p>
            <a:r>
              <a:rPr lang="en-US" sz="2800">
                <a:solidFill>
                  <a:srgbClr val="0000FF"/>
                </a:solidFill>
                <a:latin typeface="Times New Roman" panose="02020603050405020304" pitchFamily="18" charset="0"/>
                <a:cs typeface="Times New Roman" panose="02020603050405020304" pitchFamily="18" charset="0"/>
              </a:rPr>
              <a:t>Bài 2. - Aptomat: thiết bị đóng, cắt nguồn điện bằng tay hoặc cắt nguồn điện tự động khi có sự cố quá tải và ngắn mạch xảy ra.</a:t>
            </a:r>
          </a:p>
          <a:p>
            <a:r>
              <a:rPr lang="en-US" sz="2800">
                <a:solidFill>
                  <a:srgbClr val="0000FF"/>
                </a:solidFill>
                <a:latin typeface="Times New Roman" panose="02020603050405020304" pitchFamily="18" charset="0"/>
                <a:cs typeface="Times New Roman" panose="02020603050405020304" pitchFamily="18" charset="0"/>
              </a:rPr>
              <a:t>- Công tắc nổi: sử dụng để đóng, ngắt mạch điện trực tiếp bằng tay.</a:t>
            </a:r>
          </a:p>
          <a:p>
            <a:r>
              <a:rPr lang="en-US" sz="2800">
                <a:solidFill>
                  <a:srgbClr val="0000FF"/>
                </a:solidFill>
                <a:latin typeface="Times New Roman" panose="02020603050405020304" pitchFamily="18" charset="0"/>
                <a:cs typeface="Times New Roman" panose="02020603050405020304" pitchFamily="18" charset="0"/>
              </a:rPr>
              <a:t>- Ổ cắm: chia sẻ và kết nối của các thiết bị điện với nguồn điện. </a:t>
            </a:r>
          </a:p>
        </p:txBody>
      </p:sp>
    </p:spTree>
    <p:extLst>
      <p:ext uri="{BB962C8B-B14F-4D97-AF65-F5344CB8AC3E}">
        <p14:creationId xmlns:p14="http://schemas.microsoft.com/office/powerpoint/2010/main" val="155081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Tree>
    <p:extLst>
      <p:ext uri="{BB962C8B-B14F-4D97-AF65-F5344CB8AC3E}">
        <p14:creationId xmlns:p14="http://schemas.microsoft.com/office/powerpoint/2010/main" val="27473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1021575" y="506259"/>
            <a:ext cx="5810048" cy="3925064"/>
          </a:xfrm>
          <a:prstGeom prst="rect">
            <a:avLst/>
          </a:prstGeom>
        </p:spPr>
      </p:pic>
      <p:sp>
        <p:nvSpPr>
          <p:cNvPr id="8" name="TextBox 7"/>
          <p:cNvSpPr txBox="1"/>
          <p:nvPr/>
        </p:nvSpPr>
        <p:spPr>
          <a:xfrm>
            <a:off x="1978270" y="467475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3. </a:t>
            </a:r>
            <a:r>
              <a:rPr lang="en-US" sz="2800" b="1">
                <a:latin typeface="Times New Roman" panose="02020603050405020304" pitchFamily="18" charset="0"/>
                <a:cs typeface="Times New Roman" panose="02020603050405020304" pitchFamily="18" charset="0"/>
              </a:rPr>
              <a:t>Em hãy cho biết mạch điện cần có những bộ phận (thiết bị điện) nào để có thể hoạt động bình thường và bảo vệ an toàn khi có các sự cố quá tải, ngắn mạch?</a:t>
            </a:r>
          </a:p>
        </p:txBody>
      </p:sp>
      <p:sp>
        <p:nvSpPr>
          <p:cNvPr id="2" name="Rectangle 1"/>
          <p:cNvSpPr/>
          <p:nvPr/>
        </p:nvSpPr>
        <p:spPr>
          <a:xfrm>
            <a:off x="1825689" y="2274836"/>
            <a:ext cx="10014857" cy="2677656"/>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a:t>
            </a:r>
            <a:r>
              <a:rPr lang="en-US" sz="2800" smtClean="0">
                <a:solidFill>
                  <a:srgbClr val="0000FF"/>
                </a:solidFill>
                <a:latin typeface="Times New Roman" panose="02020603050405020304" pitchFamily="18" charset="0"/>
                <a:cs typeface="Times New Roman" panose="02020603050405020304" pitchFamily="18" charset="0"/>
              </a:rPr>
              <a:t>3</a:t>
            </a:r>
            <a:r>
              <a:rPr lang="vi-VN" sz="2800" smtClean="0">
                <a:solidFill>
                  <a:srgbClr val="0000FF"/>
                </a:solidFill>
                <a:latin typeface="Times New Roman" panose="02020603050405020304" pitchFamily="18" charset="0"/>
                <a:cs typeface="Times New Roman" panose="02020603050405020304" pitchFamily="18" charset="0"/>
              </a:rPr>
              <a:t>. </a:t>
            </a:r>
            <a:r>
              <a:rPr lang="vi-VN" sz="2800">
                <a:solidFill>
                  <a:srgbClr val="0000FF"/>
                </a:solidFill>
                <a:latin typeface="Times New Roman" panose="02020603050405020304" pitchFamily="18" charset="0"/>
                <a:cs typeface="Times New Roman" panose="02020603050405020304" pitchFamily="18" charset="0"/>
              </a:rPr>
              <a:t>Bộ phận đóng, cắt và bảo vệ mạch điện:</a:t>
            </a:r>
          </a:p>
          <a:p>
            <a:r>
              <a:rPr lang="vi-VN" sz="2800">
                <a:solidFill>
                  <a:srgbClr val="0000FF"/>
                </a:solidFill>
                <a:latin typeface="Times New Roman" panose="02020603050405020304" pitchFamily="18" charset="0"/>
                <a:cs typeface="Times New Roman" panose="02020603050405020304" pitchFamily="18" charset="0"/>
              </a:rPr>
              <a:t>- Cầu dao: thiết bị đóng, cắt nguồn điện bằng tay.</a:t>
            </a:r>
          </a:p>
          <a:p>
            <a:r>
              <a:rPr lang="vi-VN" sz="2800">
                <a:solidFill>
                  <a:srgbClr val="0000FF"/>
                </a:solidFill>
                <a:latin typeface="Times New Roman" panose="02020603050405020304" pitchFamily="18" charset="0"/>
                <a:cs typeface="Times New Roman" panose="02020603050405020304" pitchFamily="18" charset="0"/>
              </a:rPr>
              <a:t>- Cầu chì: thiết bị bảo vệ sự cố ngắn mạch và quá tải cho mạch điện. Cầu chì thường được sử dụng kết hợp với cầu dao.</a:t>
            </a:r>
          </a:p>
          <a:p>
            <a:r>
              <a:rPr lang="vi-VN" sz="2800">
                <a:solidFill>
                  <a:srgbClr val="0000FF"/>
                </a:solidFill>
                <a:latin typeface="Times New Roman" panose="02020603050405020304" pitchFamily="18" charset="0"/>
                <a:cs typeface="Times New Roman" panose="02020603050405020304" pitchFamily="18" charset="0"/>
              </a:rPr>
              <a:t>- Aptomat: thiết bị đóng, cắt nguồn điện bằng tay hoặc cắt nguồn điện tự động khi có sự cố quá tải và ngắn mạch xảy ra.</a:t>
            </a:r>
          </a:p>
        </p:txBody>
      </p:sp>
    </p:spTree>
    <p:extLst>
      <p:ext uri="{BB962C8B-B14F-4D97-AF65-F5344CB8AC3E}">
        <p14:creationId xmlns:p14="http://schemas.microsoft.com/office/powerpoint/2010/main" val="115335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vi-VN"/>
              <a:t> </a:t>
            </a:r>
            <a:r>
              <a:rPr lang="en-US" sz="2400" b="1">
                <a:latin typeface="Times New Roman" panose="02020603050405020304" pitchFamily="18" charset="0"/>
                <a:cs typeface="Times New Roman" panose="02020603050405020304" pitchFamily="18" charset="0"/>
              </a:rPr>
              <a:t>1. Kể tên nguồn điện; thiết bị đóng cắt, điều khiển và bảo vệ; phụ tải có trong mạch điện ở gia đình em.</a:t>
            </a:r>
          </a:p>
          <a:p>
            <a:r>
              <a:rPr lang="en-US" sz="2400" b="1">
                <a:latin typeface="Times New Roman" panose="02020603050405020304" pitchFamily="18" charset="0"/>
                <a:cs typeface="Times New Roman" panose="02020603050405020304" pitchFamily="18" charset="0"/>
              </a:rPr>
              <a:t>2. Vẽ và mô tả sơ đồ khối của một mạch điện điều khiển đơn giản mà em biết.</a:t>
            </a:r>
          </a:p>
        </p:txBody>
      </p:sp>
      <p:sp>
        <p:nvSpPr>
          <p:cNvPr id="2" name="Rectangle 1"/>
          <p:cNvSpPr/>
          <p:nvPr/>
        </p:nvSpPr>
        <p:spPr>
          <a:xfrm>
            <a:off x="780661" y="1779687"/>
            <a:ext cx="10751976" cy="409342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a:t>
            </a:r>
          </a:p>
          <a:p>
            <a:r>
              <a:rPr lang="vi-VN" sz="2000">
                <a:solidFill>
                  <a:srgbClr val="FF0000"/>
                </a:solidFill>
                <a:latin typeface="Times New Roman" panose="02020603050405020304" pitchFamily="18" charset="0"/>
                <a:cs typeface="Times New Roman" panose="02020603050405020304" pitchFamily="18" charset="0"/>
              </a:rPr>
              <a:t>•	Công tơ điện: đo lượng điện năng tiêu thụ của phụ tải điện.</a:t>
            </a:r>
          </a:p>
          <a:p>
            <a:r>
              <a:rPr lang="vi-VN" sz="2000">
                <a:solidFill>
                  <a:srgbClr val="FF0000"/>
                </a:solidFill>
                <a:latin typeface="Times New Roman" panose="02020603050405020304" pitchFamily="18" charset="0"/>
                <a:cs typeface="Times New Roman" panose="02020603050405020304" pitchFamily="18" charset="0"/>
              </a:rPr>
              <a:t>•	Aptomat: đóng, cắt và bảo vệ mạch điện.</a:t>
            </a:r>
          </a:p>
          <a:p>
            <a:r>
              <a:rPr lang="vi-VN" sz="2000">
                <a:solidFill>
                  <a:srgbClr val="FF0000"/>
                </a:solidFill>
                <a:latin typeface="Times New Roman" panose="02020603050405020304" pitchFamily="18" charset="0"/>
                <a:cs typeface="Times New Roman" panose="02020603050405020304" pitchFamily="18" charset="0"/>
              </a:rPr>
              <a:t>•	Dây dẫn điện: Truyền dẫn điện.</a:t>
            </a:r>
          </a:p>
          <a:p>
            <a:r>
              <a:rPr lang="vi-VN" sz="2000">
                <a:solidFill>
                  <a:srgbClr val="FF0000"/>
                </a:solidFill>
                <a:latin typeface="Times New Roman" panose="02020603050405020304" pitchFamily="18" charset="0"/>
                <a:cs typeface="Times New Roman" panose="02020603050405020304" pitchFamily="18" charset="0"/>
              </a:rPr>
              <a:t>•	Cầu dao: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Cầu chì: bảo vệ mạch điện.</a:t>
            </a:r>
          </a:p>
          <a:p>
            <a:r>
              <a:rPr lang="vi-VN" sz="2000">
                <a:solidFill>
                  <a:srgbClr val="FF0000"/>
                </a:solidFill>
                <a:latin typeface="Times New Roman" panose="02020603050405020304" pitchFamily="18" charset="0"/>
                <a:cs typeface="Times New Roman" panose="02020603050405020304" pitchFamily="18" charset="0"/>
              </a:rPr>
              <a:t>•	Ổ cắm điện: chia sẻ và kết nối của các thiết bị điện với nguồn điện. </a:t>
            </a:r>
          </a:p>
          <a:p>
            <a:r>
              <a:rPr lang="vi-VN" sz="2000">
                <a:solidFill>
                  <a:srgbClr val="FF0000"/>
                </a:solidFill>
                <a:latin typeface="Times New Roman" panose="02020603050405020304" pitchFamily="18" charset="0"/>
                <a:cs typeface="Times New Roman" panose="02020603050405020304" pitchFamily="18" charset="0"/>
              </a:rPr>
              <a:t>•	Công tắc điện: đóng, cắt, điều khiển mạch điện.</a:t>
            </a:r>
          </a:p>
          <a:p>
            <a:r>
              <a:rPr lang="vi-VN" sz="2000">
                <a:solidFill>
                  <a:srgbClr val="FF0000"/>
                </a:solidFill>
                <a:latin typeface="Times New Roman" panose="02020603050405020304" pitchFamily="18" charset="0"/>
                <a:cs typeface="Times New Roman" panose="02020603050405020304" pitchFamily="18" charset="0"/>
              </a:rPr>
              <a:t>•	Bóng đèn điện: phụ tải điện biến điện năng thành quang năng.</a:t>
            </a:r>
          </a:p>
          <a:p>
            <a:r>
              <a:rPr lang="vi-VN" sz="2000">
                <a:solidFill>
                  <a:srgbClr val="FF0000"/>
                </a:solidFill>
                <a:latin typeface="Times New Roman" panose="02020603050405020304" pitchFamily="18" charset="0"/>
                <a:cs typeface="Times New Roman" panose="02020603050405020304" pitchFamily="18" charset="0"/>
              </a:rPr>
              <a:t>•	Bếp điện, nồi cơm điện, bàn là, ..: phụ tải điện biến điện năng thành nhiệt năng.</a:t>
            </a:r>
          </a:p>
          <a:p>
            <a:r>
              <a:rPr lang="vi-VN" sz="2000">
                <a:solidFill>
                  <a:srgbClr val="FF0000"/>
                </a:solidFill>
                <a:latin typeface="Times New Roman" panose="02020603050405020304" pitchFamily="18" charset="0"/>
                <a:cs typeface="Times New Roman" panose="02020603050405020304" pitchFamily="18" charset="0"/>
              </a:rPr>
              <a:t>•	Quạt, máy giặt, các loại xe điện...: phụ tải điện biến điện năng thành cơ năng.</a:t>
            </a:r>
          </a:p>
          <a:p>
            <a:r>
              <a:rPr lang="vi-VN" sz="2000">
                <a:solidFill>
                  <a:srgbClr val="FF0000"/>
                </a:solidFill>
                <a:latin typeface="Times New Roman" panose="02020603050405020304" pitchFamily="18" charset="0"/>
                <a:cs typeface="Times New Roman" panose="02020603050405020304" pitchFamily="18" charset="0"/>
              </a:rPr>
              <a:t>•	Pin, ắc quy: nguồn điện.</a:t>
            </a:r>
          </a:p>
          <a:p>
            <a:r>
              <a:rPr lang="vi-VN" sz="2000">
                <a:solidFill>
                  <a:srgbClr val="FF0000"/>
                </a:solidFill>
                <a:latin typeface="Times New Roman" panose="02020603050405020304" pitchFamily="18" charset="0"/>
                <a:cs typeface="Times New Roman" panose="02020603050405020304" pitchFamily="18" charset="0"/>
              </a:rPr>
              <a:t>2. HS tự vẽ và mô tả mạch điện đơn giản</a:t>
            </a:r>
          </a:p>
        </p:txBody>
      </p:sp>
    </p:spTree>
    <p:extLst>
      <p:ext uri="{BB962C8B-B14F-4D97-AF65-F5344CB8AC3E}">
        <p14:creationId xmlns:p14="http://schemas.microsoft.com/office/powerpoint/2010/main" val="116573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Kể tên các thành phần cơ bản có trong mạch điện đơn giản ở Hình 14.1. Khi nào đèn Đ1, Đ2 cùng sáng?</a:t>
            </a:r>
          </a:p>
        </p:txBody>
      </p:sp>
      <p:pic>
        <p:nvPicPr>
          <p:cNvPr id="5" name="Picture 4"/>
          <p:cNvPicPr>
            <a:picLocks noChangeAspect="1"/>
          </p:cNvPicPr>
          <p:nvPr/>
        </p:nvPicPr>
        <p:blipFill>
          <a:blip r:embed="rId2"/>
          <a:stretch>
            <a:fillRect/>
          </a:stretch>
        </p:blipFill>
        <p:spPr>
          <a:xfrm>
            <a:off x="583036" y="220714"/>
            <a:ext cx="5810048" cy="3925064"/>
          </a:xfrm>
          <a:prstGeom prst="rect">
            <a:avLst/>
          </a:prstGeom>
        </p:spPr>
      </p:pic>
      <p:sp>
        <p:nvSpPr>
          <p:cNvPr id="8" name="TextBox 7"/>
          <p:cNvSpPr txBox="1"/>
          <p:nvPr/>
        </p:nvSpPr>
        <p:spPr>
          <a:xfrm>
            <a:off x="1884964" y="4167664"/>
            <a:ext cx="3727938"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14.1. Mạch điện đơn giản</a:t>
            </a:r>
            <a:endParaRPr lang="en-US" b="1" i="1">
              <a:latin typeface="Times New Roman" panose="02020603050405020304" pitchFamily="18" charset="0"/>
              <a:cs typeface="Times New Roman" panose="02020603050405020304" pitchFamily="18" charset="0"/>
            </a:endParaRPr>
          </a:p>
        </p:txBody>
      </p:sp>
      <p:sp>
        <p:nvSpPr>
          <p:cNvPr id="3" name="Rectangle 2"/>
          <p:cNvSpPr/>
          <p:nvPr/>
        </p:nvSpPr>
        <p:spPr>
          <a:xfrm>
            <a:off x="257068" y="4761732"/>
            <a:ext cx="6983730" cy="193899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Các thành phần cơ bản có trong mạch điện đơn giản:</a:t>
            </a:r>
          </a:p>
          <a:p>
            <a:r>
              <a:rPr lang="vi-VN" sz="2400">
                <a:solidFill>
                  <a:srgbClr val="FF0000"/>
                </a:solidFill>
                <a:latin typeface="Times New Roman" panose="02020603050405020304" pitchFamily="18" charset="0"/>
                <a:cs typeface="Times New Roman" panose="02020603050405020304" pitchFamily="18" charset="0"/>
              </a:rPr>
              <a:t>- Công tắc hai cực K, K1, K2</a:t>
            </a:r>
          </a:p>
          <a:p>
            <a:r>
              <a:rPr lang="vi-VN" sz="2400">
                <a:solidFill>
                  <a:srgbClr val="FF0000"/>
                </a:solidFill>
                <a:latin typeface="Times New Roman" panose="02020603050405020304" pitchFamily="18" charset="0"/>
                <a:cs typeface="Times New Roman" panose="02020603050405020304" pitchFamily="18" charset="0"/>
              </a:rPr>
              <a:t>- Đèn sợi đốt Đ1, Đ2</a:t>
            </a:r>
          </a:p>
          <a:p>
            <a:r>
              <a:rPr lang="vi-VN" sz="2400">
                <a:solidFill>
                  <a:srgbClr val="FF0000"/>
                </a:solidFill>
                <a:latin typeface="Times New Roman" panose="02020603050405020304" pitchFamily="18" charset="0"/>
                <a:cs typeface="Times New Roman" panose="02020603050405020304" pitchFamily="18" charset="0"/>
              </a:rPr>
              <a:t>- Cực âm cực dương</a:t>
            </a:r>
          </a:p>
          <a:p>
            <a:r>
              <a:rPr lang="vi-VN" sz="2400">
                <a:solidFill>
                  <a:srgbClr val="FF0000"/>
                </a:solidFill>
                <a:latin typeface="Times New Roman" panose="02020603050405020304" pitchFamily="18" charset="0"/>
                <a:cs typeface="Times New Roman" panose="02020603050405020304" pitchFamily="18" charset="0"/>
              </a:rPr>
              <a:t>Khi tất cả công tắc hai cực mở, hai đèn sẽ cùng sáng</a:t>
            </a:r>
          </a:p>
        </p:txBody>
      </p:sp>
    </p:spTree>
    <p:extLst>
      <p:ext uri="{BB962C8B-B14F-4D97-AF65-F5344CB8AC3E}">
        <p14:creationId xmlns:p14="http://schemas.microsoft.com/office/powerpoint/2010/main" val="39157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88223" y="2382715"/>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9" y="157361"/>
            <a:ext cx="11451771"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a:t>
            </a:r>
            <a:r>
              <a:rPr lang="vi-VN" sz="2800" b="1" smtClean="0">
                <a:latin typeface="Times New Roman" panose="02020603050405020304" pitchFamily="18" charset="0"/>
                <a:cs typeface="Times New Roman" panose="02020603050405020304" pitchFamily="18" charset="0"/>
              </a:rPr>
              <a:t>.</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Quan </a:t>
            </a:r>
            <a:r>
              <a:rPr lang="vi-VN" sz="2800" b="1">
                <a:latin typeface="Times New Roman" panose="02020603050405020304" pitchFamily="18" charset="0"/>
                <a:cs typeface="Times New Roman" panose="02020603050405020304" pitchFamily="18" charset="0"/>
              </a:rPr>
              <a:t>sát hình 14.2. Mô tả sơ đồ cấu trúc chung của mạch điện.</a:t>
            </a:r>
            <a:endParaRPr lang="en-US" sz="2800" b="1">
              <a:latin typeface="Times New Roman" panose="02020603050405020304" pitchFamily="18" charset="0"/>
              <a:cs typeface="Times New Roman" panose="02020603050405020304" pitchFamily="18" charset="0"/>
            </a:endParaRPr>
          </a:p>
        </p:txBody>
      </p:sp>
      <p:sp>
        <p:nvSpPr>
          <p:cNvPr id="10" name="Rounded Rectangle 9"/>
          <p:cNvSpPr/>
          <p:nvPr/>
        </p:nvSpPr>
        <p:spPr>
          <a:xfrm>
            <a:off x="127518" y="998372"/>
            <a:ext cx="2920481"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Nguồn điện</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791338" y="998373"/>
            <a:ext cx="4988768"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Truyền dẫn, đóng cắt, điều khiển và bảo vệ</a:t>
            </a: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9523445" y="998372"/>
            <a:ext cx="2416627" cy="1166327"/>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Times New Roman" panose="02020603050405020304" pitchFamily="18" charset="0"/>
                <a:cs typeface="Times New Roman" panose="02020603050405020304" pitchFamily="18" charset="0"/>
              </a:rPr>
              <a:t>Phụ tải</a:t>
            </a:r>
            <a:endParaRPr lang="en-US" sz="2800" b="1">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p:cNvCxnSpPr>
            <a:stCxn id="10" idx="3"/>
            <a:endCxn id="11" idx="1"/>
          </p:cNvCxnSpPr>
          <p:nvPr/>
        </p:nvCxnSpPr>
        <p:spPr>
          <a:xfrm>
            <a:off x="3047999" y="1581536"/>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780106" y="1581535"/>
            <a:ext cx="74333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5468" y="2947214"/>
            <a:ext cx="11526417" cy="954107"/>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 - Sơ đồ cấu trúc của mạch điện gồm 3 khối: Nguồn điện; truyền dẫn, đóng cắt, điều khiển và bảo vệ; phụ tải.</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637692" y="2325123"/>
            <a:ext cx="536330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14.2. Sơ đồ cấu trúc của mạch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1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4819525"/>
          </a:xfrm>
          <a:prstGeom prst="rect">
            <a:avLst/>
          </a:prstGeom>
        </p:spPr>
      </p:pic>
      <p:sp>
        <p:nvSpPr>
          <p:cNvPr id="6" name="TextBox 5"/>
          <p:cNvSpPr txBox="1"/>
          <p:nvPr/>
        </p:nvSpPr>
        <p:spPr>
          <a:xfrm>
            <a:off x="1334458" y="5148374"/>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300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6373" y="73386"/>
            <a:ext cx="4105471" cy="477053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14.3, cho biết tên gọi các phần tử của mạch điện có trong hình</a:t>
            </a:r>
            <a:r>
              <a:rPr lang="en-US" sz="2800" b="1" smtClean="0">
                <a:latin typeface="Times New Roman" panose="02020603050405020304" pitchFamily="18" charset="0"/>
                <a:cs typeface="Times New Roman" panose="02020603050405020304" pitchFamily="18" charset="0"/>
              </a:rPr>
              <a:t>.</a:t>
            </a:r>
          </a:p>
          <a:p>
            <a:r>
              <a:rPr lang="vi-VN" sz="2800" b="1">
                <a:latin typeface="Times New Roman" panose="02020603050405020304" pitchFamily="18" charset="0"/>
                <a:cs typeface="Times New Roman" panose="02020603050405020304" pitchFamily="18" charset="0"/>
              </a:rPr>
              <a:t>3. Xếp các phần tử của mạch điện có trong hình vào từng nhóm có đặc điểm chung? Nêu được vai trò của các phần tử đó.</a:t>
            </a:r>
            <a:endParaRPr lang="en-US" sz="2800" b="1">
              <a:latin typeface="Times New Roman" panose="02020603050405020304" pitchFamily="18" charset="0"/>
              <a:cs typeface="Times New Roman" panose="02020603050405020304" pitchFamily="18" charset="0"/>
            </a:endParaRPr>
          </a:p>
          <a:p>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37545" y="191012"/>
            <a:ext cx="6761703" cy="3727845"/>
          </a:xfrm>
          <a:prstGeom prst="rect">
            <a:avLst/>
          </a:prstGeom>
        </p:spPr>
      </p:pic>
      <p:sp>
        <p:nvSpPr>
          <p:cNvPr id="6" name="TextBox 5"/>
          <p:cNvSpPr txBox="1"/>
          <p:nvPr/>
        </p:nvSpPr>
        <p:spPr>
          <a:xfrm>
            <a:off x="1497800" y="4021878"/>
            <a:ext cx="4441192"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Hình 14.3. Một số phần tử của mạch điện</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225577" y="4494231"/>
            <a:ext cx="11838903" cy="1938992"/>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phần tử của mạch điện gồm ắc quy, bóng đèn, công tắc, áp tô mát, quạt điện</a:t>
            </a:r>
            <a:r>
              <a:rPr lang="en-US" sz="2400" smtClean="0">
                <a:solidFill>
                  <a:srgbClr val="FF0000"/>
                </a:solidFill>
                <a:latin typeface="Times New Roman" panose="02020603050405020304" pitchFamily="18" charset="0"/>
                <a:cs typeface="Times New Roman" panose="02020603050405020304" pitchFamily="18" charset="0"/>
              </a:rPr>
              <a:t>…</a:t>
            </a:r>
          </a:p>
          <a:p>
            <a:r>
              <a:rPr lang="en-US" sz="2400">
                <a:solidFill>
                  <a:srgbClr val="FF0000"/>
                </a:solidFill>
                <a:latin typeface="Times New Roman" panose="02020603050405020304" pitchFamily="18" charset="0"/>
                <a:cs typeface="Times New Roman" panose="02020603050405020304" pitchFamily="18" charset="0"/>
              </a:rPr>
              <a:t>3. </a:t>
            </a:r>
          </a:p>
          <a:p>
            <a:r>
              <a:rPr lang="en-US" sz="2400">
                <a:solidFill>
                  <a:srgbClr val="FF0000"/>
                </a:solidFill>
                <a:latin typeface="Times New Roman" panose="02020603050405020304" pitchFamily="18" charset="0"/>
                <a:cs typeface="Times New Roman" panose="02020603050405020304" pitchFamily="18" charset="0"/>
              </a:rPr>
              <a:t>+ Nguồn điện: Ắc quy</a:t>
            </a:r>
          </a:p>
          <a:p>
            <a:r>
              <a:rPr lang="en-US" sz="2400">
                <a:solidFill>
                  <a:srgbClr val="FF0000"/>
                </a:solidFill>
                <a:latin typeface="Times New Roman" panose="02020603050405020304" pitchFamily="18" charset="0"/>
                <a:cs typeface="Times New Roman" panose="02020603050405020304" pitchFamily="18" charset="0"/>
              </a:rPr>
              <a:t>+ Truyền dẫn, đóng cắt, điều khiển và bảo vệ: Công tắc, áp tô mát …..</a:t>
            </a:r>
          </a:p>
          <a:p>
            <a:r>
              <a:rPr lang="en-US" sz="2400">
                <a:solidFill>
                  <a:srgbClr val="FF0000"/>
                </a:solidFill>
                <a:latin typeface="Times New Roman" panose="02020603050405020304" pitchFamily="18" charset="0"/>
                <a:cs typeface="Times New Roman" panose="02020603050405020304" pitchFamily="18" charset="0"/>
              </a:rPr>
              <a:t>+ Phụ tải: Bóng đèn, quạt điện</a:t>
            </a:r>
            <a:r>
              <a:rPr lang="en-US" sz="2400" smtClean="0">
                <a:solidFill>
                  <a:srgbClr val="FF0000"/>
                </a:solidFill>
                <a:latin typeface="Times New Roman" panose="02020603050405020304" pitchFamily="18" charset="0"/>
                <a:cs typeface="Times New Roman" panose="02020603050405020304" pitchFamily="18" charset="0"/>
              </a:rPr>
              <a:t>….</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38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 Mạch điện</a:t>
            </a:r>
          </a:p>
          <a:p>
            <a:r>
              <a:rPr lang="en-US" sz="2800">
                <a:latin typeface="Times New Roman" panose="02020603050405020304" pitchFamily="18" charset="0"/>
                <a:cs typeface="Times New Roman" panose="02020603050405020304" pitchFamily="18" charset="0"/>
              </a:rPr>
              <a:t>- Mạch điện là một tập hợp các phần tử như nguồn điện; phụ tải; thiết bị đóng, điều khiển và bảo vệ được nối với nhau bằng dây dẫn để thực hiện chức năng nhất định.</a:t>
            </a:r>
          </a:p>
          <a:p>
            <a:r>
              <a:rPr lang="en-US" sz="2800">
                <a:latin typeface="Times New Roman" panose="02020603050405020304" pitchFamily="18" charset="0"/>
                <a:cs typeface="Times New Roman" panose="02020603050405020304" pitchFamily="18" charset="0"/>
              </a:rPr>
              <a:t>- Sơ đồ cấu trúc của mạch điện gồm 3 khối: Nguồn điện; truyền dẫn, đóng cắt, điều khiển và bảo vệ; phụ tải</a:t>
            </a:r>
          </a:p>
          <a:p>
            <a:r>
              <a:rPr lang="en-US" sz="2800">
                <a:latin typeface="Times New Roman" panose="02020603050405020304" pitchFamily="18" charset="0"/>
                <a:cs typeface="Times New Roman" panose="02020603050405020304" pitchFamily="18" charset="0"/>
              </a:rPr>
              <a:t>*Vai trò của các phẩn tử của mạch điện</a:t>
            </a:r>
          </a:p>
          <a:p>
            <a:r>
              <a:rPr lang="en-US" sz="2800">
                <a:latin typeface="Times New Roman" panose="02020603050405020304" pitchFamily="18" charset="0"/>
                <a:cs typeface="Times New Roman" panose="02020603050405020304" pitchFamily="18" charset="0"/>
              </a:rPr>
              <a:t>- Nguồn điện cung cấp năng lượng cho mạch điện hoạt động. Nguồn điện lấy từ pin, ắc quy, lưới điện</a:t>
            </a:r>
          </a:p>
          <a:p>
            <a:r>
              <a:rPr lang="en-US" sz="2800">
                <a:latin typeface="Times New Roman" panose="02020603050405020304" pitchFamily="18" charset="0"/>
                <a:cs typeface="Times New Roman" panose="02020603050405020304" pitchFamily="18" charset="0"/>
              </a:rPr>
              <a:t>- Truyền dẫn, đóng cắt, điều khiển và bảo vệ dùng để truyền tải, đóng cắt nguồn điện, bảo vệ mạch điện khỏi bị áp tải, chập cháy.</a:t>
            </a:r>
          </a:p>
          <a:p>
            <a:r>
              <a:rPr lang="en-US" sz="2800">
                <a:latin typeface="Times New Roman" panose="02020603050405020304" pitchFamily="18" charset="0"/>
                <a:cs typeface="Times New Roman" panose="02020603050405020304" pitchFamily="18" charset="0"/>
              </a:rPr>
              <a:t>- Phụ tải là phẩn tử sử dụng năng lượng điện như đèn điện, quạt điện.</a:t>
            </a:r>
          </a:p>
        </p:txBody>
      </p:sp>
      <p:pic>
        <p:nvPicPr>
          <p:cNvPr id="2" name="Picture 1"/>
          <p:cNvPicPr>
            <a:picLocks noChangeAspect="1"/>
          </p:cNvPicPr>
          <p:nvPr/>
        </p:nvPicPr>
        <p:blipFill>
          <a:blip r:embed="rId3"/>
          <a:stretch>
            <a:fillRect/>
          </a:stretch>
        </p:blipFill>
        <p:spPr>
          <a:xfrm>
            <a:off x="3038888" y="120088"/>
            <a:ext cx="6450127"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2031" y="316523"/>
            <a:ext cx="11201399" cy="6321669"/>
          </a:xfrm>
          <a:prstGeom prst="rect">
            <a:avLst/>
          </a:prstGeom>
        </p:spPr>
      </p:pic>
    </p:spTree>
    <p:extLst>
      <p:ext uri="{BB962C8B-B14F-4D97-AF65-F5344CB8AC3E}">
        <p14:creationId xmlns:p14="http://schemas.microsoft.com/office/powerpoint/2010/main" val="36232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940</TotalTime>
  <Words>1670</Words>
  <Application>Microsoft Office PowerPoint</Application>
  <PresentationFormat>Widescreen</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115</cp:revision>
  <dcterms:created xsi:type="dcterms:W3CDTF">2023-06-21T22:05:51Z</dcterms:created>
  <dcterms:modified xsi:type="dcterms:W3CDTF">2023-06-30T15:29:41Z</dcterms:modified>
</cp:coreProperties>
</file>