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346" r:id="rId5"/>
    <p:sldId id="347" r:id="rId6"/>
    <p:sldId id="258" r:id="rId7"/>
    <p:sldId id="348" r:id="rId8"/>
    <p:sldId id="326" r:id="rId9"/>
    <p:sldId id="351" r:id="rId10"/>
    <p:sldId id="350" r:id="rId11"/>
    <p:sldId id="352" r:id="rId12"/>
    <p:sldId id="349" r:id="rId13"/>
    <p:sldId id="353" r:id="rId14"/>
    <p:sldId id="354" r:id="rId15"/>
    <p:sldId id="355" r:id="rId16"/>
    <p:sldId id="356" r:id="rId17"/>
    <p:sldId id="357" r:id="rId18"/>
    <p:sldId id="358" r:id="rId19"/>
    <p:sldId id="335" r:id="rId20"/>
    <p:sldId id="359" r:id="rId21"/>
    <p:sldId id="343" r:id="rId22"/>
    <p:sldId id="276"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5120" y="94900"/>
            <a:ext cx="780110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9. NGÀNH NGHỀ TRONG LĨNH VỰC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5" y="131254"/>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3922556" cy="2240521"/>
          </a:xfrm>
          <a:prstGeom prst="rect">
            <a:avLst/>
          </a:prstGeom>
        </p:spPr>
      </p:pic>
      <p:pic>
        <p:nvPicPr>
          <p:cNvPr id="13" name="Picture 12"/>
          <p:cNvPicPr>
            <a:picLocks noChangeAspect="1"/>
          </p:cNvPicPr>
          <p:nvPr/>
        </p:nvPicPr>
        <p:blipFill>
          <a:blip r:embed="rId3"/>
          <a:stretch>
            <a:fillRect/>
          </a:stretch>
        </p:blipFill>
        <p:spPr>
          <a:xfrm>
            <a:off x="4416489" y="1160645"/>
            <a:ext cx="3486540" cy="2246618"/>
          </a:xfrm>
          <a:prstGeom prst="rect">
            <a:avLst/>
          </a:prstGeom>
        </p:spPr>
      </p:pic>
      <p:pic>
        <p:nvPicPr>
          <p:cNvPr id="14" name="Picture 13"/>
          <p:cNvPicPr>
            <a:picLocks noChangeAspect="1"/>
          </p:cNvPicPr>
          <p:nvPr/>
        </p:nvPicPr>
        <p:blipFill>
          <a:blip r:embed="rId4"/>
          <a:stretch>
            <a:fillRect/>
          </a:stretch>
        </p:blipFill>
        <p:spPr>
          <a:xfrm>
            <a:off x="269938" y="3779468"/>
            <a:ext cx="4012813" cy="2220115"/>
          </a:xfrm>
          <a:prstGeom prst="rect">
            <a:avLst/>
          </a:prstGeom>
        </p:spPr>
      </p:pic>
      <p:pic>
        <p:nvPicPr>
          <p:cNvPr id="15" name="Picture 14"/>
          <p:cNvPicPr>
            <a:picLocks noChangeAspect="1"/>
          </p:cNvPicPr>
          <p:nvPr/>
        </p:nvPicPr>
        <p:blipFill>
          <a:blip r:embed="rId5"/>
          <a:stretch>
            <a:fillRect/>
          </a:stretch>
        </p:blipFill>
        <p:spPr>
          <a:xfrm>
            <a:off x="4416489" y="3745861"/>
            <a:ext cx="3486540"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4683968" y="335902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592168" y="605025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416489" y="6071881"/>
            <a:ext cx="3551854"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a:t>
            </a:r>
          </a:p>
          <a:p>
            <a:r>
              <a:rPr lang="en-US" sz="1600" i="1" smtClean="0">
                <a:latin typeface="Times New Roman" panose="02020603050405020304" pitchFamily="18" charset="0"/>
                <a:cs typeface="Times New Roman" panose="02020603050405020304" pitchFamily="18" charset="0"/>
              </a:rPr>
              <a:t> động cơ</a:t>
            </a:r>
            <a:endParaRPr lang="en-US" sz="1600" i="1">
              <a:latin typeface="Times New Roman" panose="02020603050405020304" pitchFamily="18" charset="0"/>
              <a:cs typeface="Times New Roman" panose="02020603050405020304" pitchFamily="18" charset="0"/>
            </a:endParaRPr>
          </a:p>
        </p:txBody>
      </p:sp>
      <p:sp>
        <p:nvSpPr>
          <p:cNvPr id="3" name="Rectangle 2"/>
          <p:cNvSpPr/>
          <p:nvPr/>
        </p:nvSpPr>
        <p:spPr>
          <a:xfrm>
            <a:off x="8052319" y="1160645"/>
            <a:ext cx="4012163" cy="526297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Biết sử dụng, vận hành các loại dụng cụ, thiết bị</a:t>
            </a:r>
          </a:p>
          <a:p>
            <a:r>
              <a:rPr lang="vi-VN" sz="2400">
                <a:solidFill>
                  <a:srgbClr val="FF0000"/>
                </a:solidFill>
                <a:latin typeface="Times New Roman" panose="02020603050405020304" pitchFamily="18" charset="0"/>
                <a:cs typeface="Times New Roman" panose="02020603050405020304" pitchFamily="18" charset="0"/>
              </a:rPr>
              <a:t>- Biết đọc bản vẽ và phân tích kĩ thuật</a:t>
            </a:r>
          </a:p>
          <a:p>
            <a:r>
              <a:rPr lang="vi-VN" sz="2400">
                <a:solidFill>
                  <a:srgbClr val="FF0000"/>
                </a:solidFill>
                <a:latin typeface="Times New Roman" panose="02020603050405020304" pitchFamily="18" charset="0"/>
                <a:cs typeface="Times New Roman" panose="02020603050405020304" pitchFamily="18" charset="0"/>
              </a:rPr>
              <a:t>- Biết giải quyết các vấn đề chuyên môn</a:t>
            </a:r>
          </a:p>
          <a:p>
            <a:r>
              <a:rPr lang="vi-VN" sz="2400">
                <a:solidFill>
                  <a:srgbClr val="FF0000"/>
                </a:solidFill>
                <a:latin typeface="Times New Roman" panose="02020603050405020304" pitchFamily="18" charset="0"/>
                <a:cs typeface="Times New Roman" panose="02020603050405020304" pitchFamily="18" charset="0"/>
              </a:rPr>
              <a:t>- Biết sử dụng phần mềm phục vụ lĩnh vực này</a:t>
            </a:r>
          </a:p>
          <a:p>
            <a:r>
              <a:rPr lang="vi-VN" sz="2400">
                <a:solidFill>
                  <a:srgbClr val="FF0000"/>
                </a:solidFill>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yêu cầu của người làm nghề trong lĩnh vực cơ khí</a:t>
            </a:r>
          </a:p>
          <a:p>
            <a:r>
              <a:rPr lang="en-US" sz="2800">
                <a:latin typeface="Times New Roman" panose="02020603050405020304" pitchFamily="18" charset="0"/>
                <a:cs typeface="Times New Roman" panose="02020603050405020304" pitchFamily="18" charset="0"/>
              </a:rPr>
              <a:t>- Biết sử dụng, vận hành các loại dụng cụ, thiết bị</a:t>
            </a:r>
          </a:p>
          <a:p>
            <a:r>
              <a:rPr lang="en-US" sz="2800">
                <a:latin typeface="Times New Roman" panose="02020603050405020304" pitchFamily="18" charset="0"/>
                <a:cs typeface="Times New Roman" panose="02020603050405020304" pitchFamily="18" charset="0"/>
              </a:rPr>
              <a:t>- Biết đọc bản vẽ và phân tích kĩ thuật</a:t>
            </a:r>
          </a:p>
          <a:p>
            <a:r>
              <a:rPr lang="en-US" sz="2800">
                <a:latin typeface="Times New Roman" panose="02020603050405020304" pitchFamily="18" charset="0"/>
                <a:cs typeface="Times New Roman" panose="02020603050405020304" pitchFamily="18" charset="0"/>
              </a:rPr>
              <a:t>- Biết giải quyết các vấn đề chuyên môn</a:t>
            </a:r>
          </a:p>
          <a:p>
            <a:r>
              <a:rPr lang="en-US" sz="2800">
                <a:latin typeface="Times New Roman" panose="02020603050405020304" pitchFamily="18" charset="0"/>
                <a:cs typeface="Times New Roman" panose="02020603050405020304" pitchFamily="18" charset="0"/>
              </a:rPr>
              <a:t>- Biết sử dụng phần mềm phục vụ lĩnh vực này</a:t>
            </a:r>
          </a:p>
          <a:p>
            <a:r>
              <a:rPr lang="en-US" sz="2800">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41578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2222868"/>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val="1714095217"/>
                    </a:ext>
                  </a:extLst>
                </a:gridCol>
                <a:gridCol w="7460774">
                  <a:extLst>
                    <a:ext uri="{9D8B030D-6E8A-4147-A177-3AD203B41FA5}">
                      <a16:colId xmlns:a16="http://schemas.microsoft.com/office/drawing/2014/main"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5006130"/>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val="1714095217"/>
                    </a:ext>
                  </a:extLst>
                </a:gridCol>
                <a:gridCol w="7184572">
                  <a:extLst>
                    <a:ext uri="{9D8B030D-6E8A-4147-A177-3AD203B41FA5}">
                      <a16:colId xmlns:a16="http://schemas.microsoft.com/office/drawing/2014/main"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3.Tìm hiểu về sự phù hợp của bản thân với ngành nghề trong lĩnh vực cơ khí</a:t>
            </a:r>
          </a:p>
          <a:p>
            <a:r>
              <a:rPr lang="en-US" sz="2800">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en-US" sz="2800">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3390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Dựa vào các yêu cầu về phẩm chất và năng lực của một số ngành nghề cơ khí, em hãy tự đánh giá sự phù hợp của bản thân với một nghề cơ khí cụ thể mà em mong muốn.</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69277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p>
          <a:p>
            <a:r>
              <a:rPr lang="en-US" sz="2400" i="1" smtClean="0">
                <a:latin typeface="Times New Roman" panose="02020603050405020304" pitchFamily="18" charset="0"/>
                <a:cs typeface="Times New Roman" panose="02020603050405020304" pitchFamily="18" charset="0"/>
              </a:rPr>
              <a:t>                                </a:t>
            </a: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4407211"/>
              </p:ext>
            </p:extLst>
          </p:nvPr>
        </p:nvGraphicFramePr>
        <p:xfrm>
          <a:off x="503854" y="2464997"/>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Tree>
    <p:extLst>
      <p:ext uri="{BB962C8B-B14F-4D97-AF65-F5344CB8AC3E}">
        <p14:creationId xmlns:p14="http://schemas.microsoft.com/office/powerpoint/2010/main" val="33085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32343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endParaRPr lang="en-US" sz="2400" i="1" smtClean="0">
              <a:latin typeface="Times New Roman" panose="02020603050405020304" pitchFamily="18" charset="0"/>
              <a:cs typeface="Times New Roman" panose="02020603050405020304" pitchFamily="18" charset="0"/>
            </a:endParaRP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9099642"/>
              </p:ext>
            </p:extLst>
          </p:nvPr>
        </p:nvGraphicFramePr>
        <p:xfrm>
          <a:off x="334764" y="1731280"/>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
        <p:nvSpPr>
          <p:cNvPr id="5" name="Rectangle 4"/>
          <p:cNvSpPr/>
          <p:nvPr/>
        </p:nvSpPr>
        <p:spPr>
          <a:xfrm>
            <a:off x="407436" y="5934670"/>
            <a:ext cx="11666376" cy="92333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Bài 2. - Kĩ sư cơ khí: 1, 2, 3, 4, 7, 8</a:t>
            </a:r>
          </a:p>
          <a:p>
            <a:r>
              <a:rPr lang="vi-VN">
                <a:solidFill>
                  <a:srgbClr val="FF0000"/>
                </a:solidFill>
                <a:latin typeface="Times New Roman" panose="02020603050405020304" pitchFamily="18" charset="0"/>
                <a:cs typeface="Times New Roman" panose="02020603050405020304" pitchFamily="18" charset="0"/>
              </a:rPr>
              <a:t>- Kĩ thuật viên kĩ thuật cơ khí: 1, 3, 6, 7</a:t>
            </a:r>
          </a:p>
          <a:p>
            <a:r>
              <a:rPr lang="vi-VN">
                <a:solidFill>
                  <a:srgbClr val="FF0000"/>
                </a:solidFill>
                <a:latin typeface="Times New Roman" panose="02020603050405020304" pitchFamily="18" charset="0"/>
                <a:cs typeface="Times New Roman" panose="02020603050405020304" pitchFamily="18" charset="0"/>
              </a:rPr>
              <a:t>- Thợ cơ khí và thợ sửa chữa máy móc: 1, 2, 5, 7</a:t>
            </a:r>
          </a:p>
        </p:txBody>
      </p:sp>
    </p:spTree>
    <p:extLst>
      <p:ext uri="{BB962C8B-B14F-4D97-AF65-F5344CB8AC3E}">
        <p14:creationId xmlns:p14="http://schemas.microsoft.com/office/powerpoint/2010/main" val="26683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Bài 3. Dựa vào một số gợi ý ở Bảng 9.4, hãy lập bảng liệt kê những sở thích và khả năng của bản thân có thể phù hợp đối với ngành nghề trong lĩnh vực cơ khí.</a:t>
            </a:r>
          </a:p>
        </p:txBody>
      </p:sp>
      <p:pic>
        <p:nvPicPr>
          <p:cNvPr id="6" name="Picture 5"/>
          <p:cNvPicPr/>
          <p:nvPr/>
        </p:nvPicPr>
        <p:blipFill>
          <a:blip r:embed="rId3"/>
          <a:stretch>
            <a:fillRect/>
          </a:stretch>
        </p:blipFill>
        <p:spPr>
          <a:xfrm>
            <a:off x="653143" y="1371600"/>
            <a:ext cx="10972799" cy="5486400"/>
          </a:xfrm>
          <a:prstGeom prst="rect">
            <a:avLst/>
          </a:prstGeom>
        </p:spPr>
      </p:pic>
    </p:spTree>
    <p:extLst>
      <p:ext uri="{BB962C8B-B14F-4D97-AF65-F5344CB8AC3E}">
        <p14:creationId xmlns:p14="http://schemas.microsoft.com/office/powerpoint/2010/main" val="13182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Người công nhân đang làm công việc gì trong nghề cơ khí? Em có nhận xét gì về đặc điểm của nghề đó?</a:t>
            </a:r>
          </a:p>
        </p:txBody>
      </p:sp>
      <p:sp>
        <p:nvSpPr>
          <p:cNvPr id="5" name="TextBox 4"/>
          <p:cNvSpPr txBox="1"/>
          <p:nvPr/>
        </p:nvSpPr>
        <p:spPr>
          <a:xfrm>
            <a:off x="1295341" y="4898572"/>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a:t>
            </a:r>
            <a:r>
              <a:rPr lang="en-US" sz="2800" b="1" smtClean="0">
                <a:latin typeface="Times New Roman" panose="02020603050405020304" pitchFamily="18" charset="0"/>
                <a:cs typeface="Times New Roman" panose="02020603050405020304" pitchFamily="18" charset="0"/>
              </a:rPr>
              <a:t>4. </a:t>
            </a:r>
            <a:r>
              <a:rPr lang="en-US" sz="2800" b="1">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
        <p:nvSpPr>
          <p:cNvPr id="12" name="Rectangle 11"/>
          <p:cNvSpPr/>
          <p:nvPr/>
        </p:nvSpPr>
        <p:spPr>
          <a:xfrm>
            <a:off x="195705" y="5579612"/>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heel(1)">
                                      <p:cBhvr>
                                        <p:cTn id="10" dur="2000"/>
                                        <p:tgtEl>
                                          <p:spTgt spid="1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heel(1)">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584775"/>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Em hãy lựa chọn và tìm hiểu các yêu cầu của một ngành nghề cụ thể thuộc lĩnh vực cơ khí. Sau đó tự đánh giá sự phù hợp của bản thân với ngành nghề đó.</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888" y="4933966"/>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
        <p:nvSpPr>
          <p:cNvPr id="3" name="Rectangle 2"/>
          <p:cNvSpPr/>
          <p:nvPr/>
        </p:nvSpPr>
        <p:spPr>
          <a:xfrm>
            <a:off x="7306407" y="1075616"/>
            <a:ext cx="4325816"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công nhân đang làm công việc giám sát máy móc hoạt động và theo dõi các bộ phận máy móc qua máy tính</a:t>
            </a:r>
          </a:p>
          <a:p>
            <a:r>
              <a:rPr lang="vi-VN" sz="2800">
                <a:solidFill>
                  <a:srgbClr val="FF0000"/>
                </a:solidFill>
                <a:latin typeface="Times New Roman" panose="02020603050405020304" pitchFamily="18" charset="0"/>
                <a:cs typeface="Times New Roman" panose="02020603050405020304" pitchFamily="18" charset="0"/>
              </a:rPr>
              <a:t>Đặc điểm của nghề này: cần có kiến thức công nghệ để hỗ trợ nghiên cứu kĩ thuật cơ khí và biết thiết kế, lắp ráp, ... để giám sát giai đoạn sản xuất</a:t>
            </a:r>
          </a:p>
        </p:txBody>
      </p:sp>
    </p:spTree>
    <p:extLst>
      <p:ext uri="{BB962C8B-B14F-4D97-AF65-F5344CB8AC3E}">
        <p14:creationId xmlns:p14="http://schemas.microsoft.com/office/powerpoint/2010/main" val="30117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chỉ ra trong những nghề dưới đây, nghề nào thuộc lĩnh vực kĩ thuật </a:t>
            </a:r>
            <a:r>
              <a:rPr lang="en-US" sz="2800" b="1">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a:t>
            </a:r>
            <a:r>
              <a:rPr lang="en-US" sz="2800" b="1" smtClean="0">
                <a:solidFill>
                  <a:schemeClr val="tx1"/>
                </a:solidFill>
                <a:latin typeface="Times New Roman" panose="02020603050405020304" pitchFamily="18" charset="0"/>
                <a:cs typeface="Times New Roman" panose="02020603050405020304" pitchFamily="18" charset="0"/>
              </a:rPr>
              <a:t>môi trường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kim hoàn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soát viên không lưu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a:t>
            </a:r>
            <a:r>
              <a:rPr lang="en-US" sz="2800" b="1" smtClean="0">
                <a:solidFill>
                  <a:schemeClr val="tx1"/>
                </a:solidFill>
                <a:latin typeface="Times New Roman" panose="02020603050405020304" pitchFamily="18" charset="0"/>
                <a:cs typeface="Times New Roman" panose="02020603050405020304" pitchFamily="18" charset="0"/>
              </a:rPr>
              <a:t>máy tính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a:t>
            </a:r>
            <a:r>
              <a:rPr lang="en-US" sz="2800" b="1" smtClean="0">
                <a:solidFill>
                  <a:schemeClr val="tx1"/>
                </a:solidFill>
                <a:latin typeface="Times New Roman" panose="02020603050405020304" pitchFamily="18" charset="0"/>
                <a:cs typeface="Times New Roman" panose="02020603050405020304" pitchFamily="18" charset="0"/>
              </a:rPr>
              <a:t>sư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56138" y="5811631"/>
            <a:ext cx="360484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siêu âm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905608"/>
            <a:ext cx="5336932" cy="880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a:t>
            </a:r>
            <a:r>
              <a:rPr lang="en-US" sz="2800" b="1" smtClean="0">
                <a:solidFill>
                  <a:schemeClr val="tx1"/>
                </a:solidFill>
                <a:latin typeface="Times New Roman" panose="02020603050405020304" pitchFamily="18" charset="0"/>
                <a:cs typeface="Times New Roman" panose="02020603050405020304" pitchFamily="18" charset="0"/>
              </a:rPr>
              <a:t>lắp đặt và sửa chữa thiết bị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a:t>
            </a:r>
            <a:r>
              <a:rPr lang="en-US" sz="2800" b="1" smtClean="0">
                <a:solidFill>
                  <a:schemeClr val="tx1"/>
                </a:solidFill>
                <a:latin typeface="Times New Roman" panose="02020603050405020304" pitchFamily="18" charset="0"/>
                <a:cs typeface="Times New Roman" panose="02020603050405020304" pitchFamily="18" charset="0"/>
              </a:rPr>
              <a:t>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928338" y="3019741"/>
            <a:ext cx="3596053"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kết cấu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99738" y="3950371"/>
            <a:ext cx="443132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a:t>
            </a:r>
            <a:r>
              <a:rPr lang="en-US" sz="2800" b="1" smtClean="0">
                <a:solidFill>
                  <a:schemeClr val="tx1"/>
                </a:solidFill>
                <a:latin typeface="Times New Roman" panose="02020603050405020304" pitchFamily="18" charset="0"/>
                <a:cs typeface="Times New Roman" panose="02020603050405020304" pitchFamily="18" charset="0"/>
              </a:rPr>
              <a:t>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a:t>
            </a:r>
            <a:r>
              <a:rPr lang="en-US" sz="2800" b="1" smtClean="0">
                <a:solidFill>
                  <a:schemeClr val="tx1"/>
                </a:solidFill>
                <a:latin typeface="Times New Roman" panose="02020603050405020304" pitchFamily="18" charset="0"/>
                <a:cs typeface="Times New Roman" panose="02020603050405020304" pitchFamily="18" charset="0"/>
              </a:rPr>
              <a:t>ráp và thợ nối cáp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a:t>
            </a:r>
            <a:r>
              <a:rPr lang="en-US" sz="2800" b="1" smtClean="0">
                <a:solidFill>
                  <a:schemeClr val="tx1"/>
                </a:solidFill>
                <a:latin typeface="Times New Roman" panose="02020603050405020304" pitchFamily="18" charset="0"/>
                <a:cs typeface="Times New Roman" panose="02020603050405020304" pitchFamily="18" charset="0"/>
              </a:rPr>
              <a:t>kỹ thuật điện</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54" y="0"/>
            <a:ext cx="1157360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Từ bảng 9.1, em hãy tóm tắt các đặc điểm một số ngành nghề phổ biến thuộc lĩnh vực cơ khí. </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7023625"/>
              </p:ext>
            </p:extLst>
          </p:nvPr>
        </p:nvGraphicFramePr>
        <p:xfrm>
          <a:off x="327513" y="954107"/>
          <a:ext cx="11621234" cy="5749488"/>
        </p:xfrm>
        <a:graphic>
          <a:graphicData uri="http://schemas.openxmlformats.org/drawingml/2006/table">
            <a:tbl>
              <a:tblPr firstRow="1" firstCol="1" bandRow="1"/>
              <a:tblGrid>
                <a:gridCol w="1187451">
                  <a:extLst>
                    <a:ext uri="{9D8B030D-6E8A-4147-A177-3AD203B41FA5}">
                      <a16:colId xmlns:a16="http://schemas.microsoft.com/office/drawing/2014/main" val="712131685"/>
                    </a:ext>
                  </a:extLst>
                </a:gridCol>
                <a:gridCol w="3604762">
                  <a:extLst>
                    <a:ext uri="{9D8B030D-6E8A-4147-A177-3AD203B41FA5}">
                      <a16:colId xmlns:a16="http://schemas.microsoft.com/office/drawing/2014/main" val="2894686579"/>
                    </a:ext>
                  </a:extLst>
                </a:gridCol>
                <a:gridCol w="6829021">
                  <a:extLst>
                    <a:ext uri="{9D8B030D-6E8A-4147-A177-3AD203B41FA5}">
                      <a16:colId xmlns:a16="http://schemas.microsoft.com/office/drawing/2014/main" val="3781914965"/>
                    </a:ext>
                  </a:extLst>
                </a:gridCol>
              </a:tblGrid>
              <a:tr h="592488">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ngành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01598"/>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809943"/>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86996"/>
                  </a:ext>
                </a:extLst>
              </a:tr>
              <a:tr h="1184976">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sửa chữa máy móc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33069"/>
                  </a:ext>
                </a:extLst>
              </a:tr>
            </a:tbl>
          </a:graphicData>
        </a:graphic>
      </p:graphicFrame>
    </p:spTree>
    <p:extLst>
      <p:ext uri="{BB962C8B-B14F-4D97-AF65-F5344CB8AC3E}">
        <p14:creationId xmlns:p14="http://schemas.microsoft.com/office/powerpoint/2010/main" val="1794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4258458" cy="2240521"/>
          </a:xfrm>
          <a:prstGeom prst="rect">
            <a:avLst/>
          </a:prstGeom>
        </p:spPr>
      </p:pic>
      <p:pic>
        <p:nvPicPr>
          <p:cNvPr id="13" name="Picture 12"/>
          <p:cNvPicPr>
            <a:picLocks noChangeAspect="1"/>
          </p:cNvPicPr>
          <p:nvPr/>
        </p:nvPicPr>
        <p:blipFill>
          <a:blip r:embed="rId3"/>
          <a:stretch>
            <a:fillRect/>
          </a:stretch>
        </p:blipFill>
        <p:spPr>
          <a:xfrm>
            <a:off x="4786605" y="1095732"/>
            <a:ext cx="4320074" cy="2246618"/>
          </a:xfrm>
          <a:prstGeom prst="rect">
            <a:avLst/>
          </a:prstGeom>
        </p:spPr>
      </p:pic>
      <p:pic>
        <p:nvPicPr>
          <p:cNvPr id="14" name="Picture 13"/>
          <p:cNvPicPr>
            <a:picLocks noChangeAspect="1"/>
          </p:cNvPicPr>
          <p:nvPr/>
        </p:nvPicPr>
        <p:blipFill>
          <a:blip r:embed="rId4"/>
          <a:stretch>
            <a:fillRect/>
          </a:stretch>
        </p:blipFill>
        <p:spPr>
          <a:xfrm>
            <a:off x="269938" y="3779468"/>
            <a:ext cx="4414030" cy="2220115"/>
          </a:xfrm>
          <a:prstGeom prst="rect">
            <a:avLst/>
          </a:prstGeom>
        </p:spPr>
      </p:pic>
      <p:pic>
        <p:nvPicPr>
          <p:cNvPr id="15" name="Picture 14"/>
          <p:cNvPicPr>
            <a:picLocks noChangeAspect="1"/>
          </p:cNvPicPr>
          <p:nvPr/>
        </p:nvPicPr>
        <p:blipFill>
          <a:blip r:embed="rId5"/>
          <a:stretch>
            <a:fillRect/>
          </a:stretch>
        </p:blipFill>
        <p:spPr>
          <a:xfrm>
            <a:off x="4786606" y="3738521"/>
            <a:ext cx="4320074"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5234474" y="33246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048138" y="6022131"/>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786606" y="6023594"/>
            <a:ext cx="4320074"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
        <p:nvSpPr>
          <p:cNvPr id="11" name="Rectangle 10"/>
          <p:cNvSpPr/>
          <p:nvPr/>
        </p:nvSpPr>
        <p:spPr>
          <a:xfrm>
            <a:off x="9209317" y="1095732"/>
            <a:ext cx="3237722" cy="3108543"/>
          </a:xfrm>
          <a:prstGeom prst="rect">
            <a:avLst/>
          </a:prstGeom>
        </p:spPr>
        <p:txBody>
          <a:bodyPr wrap="square">
            <a:spAutoFit/>
          </a:bodyPr>
          <a:lstStyle/>
          <a:p>
            <a:endParaRPr lang="vi-VN"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a</a:t>
            </a:r>
            <a:r>
              <a:rPr lang="vi-VN" sz="2800">
                <a:solidFill>
                  <a:srgbClr val="FF0000"/>
                </a:solidFill>
                <a:latin typeface="Times New Roman" panose="02020603050405020304" pitchFamily="18" charset="0"/>
                <a:cs typeface="Times New Roman" panose="02020603050405020304" pitchFamily="18" charset="0"/>
              </a:rPr>
              <a:t>) Kĩ sư cơ khí</a:t>
            </a:r>
          </a:p>
          <a:p>
            <a:r>
              <a:rPr lang="vi-VN" sz="2800">
                <a:solidFill>
                  <a:srgbClr val="FF0000"/>
                </a:solidFill>
                <a:latin typeface="Times New Roman" panose="02020603050405020304" pitchFamily="18" charset="0"/>
                <a:cs typeface="Times New Roman" panose="02020603050405020304" pitchFamily="18" charset="0"/>
              </a:rPr>
              <a:t>b) Kĩ sư cơ khí, kĩ thuật viên cơ khí</a:t>
            </a:r>
          </a:p>
          <a:p>
            <a:r>
              <a:rPr lang="vi-VN" sz="2800">
                <a:solidFill>
                  <a:srgbClr val="FF0000"/>
                </a:solidFill>
                <a:latin typeface="Times New Roman" panose="02020603050405020304" pitchFamily="18" charset="0"/>
                <a:cs typeface="Times New Roman" panose="02020603050405020304" pitchFamily="18" charset="0"/>
              </a:rPr>
              <a:t>c)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smtClean="0">
                <a:solidFill>
                  <a:srgbClr val="FF0000"/>
                </a:solidFill>
                <a:latin typeface="Times New Roman" panose="02020603050405020304" pitchFamily="18" charset="0"/>
                <a:cs typeface="Times New Roman" panose="02020603050405020304" pitchFamily="18" charset="0"/>
              </a:rPr>
              <a:t> và sửa chữa máy móc</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d)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và sửa</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9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1.Đặc điểm một số ngành nghề phổ biến trong lĩnh vực cơ khí</a:t>
            </a:r>
          </a:p>
          <a:p>
            <a:r>
              <a:rPr lang="en-US" sz="2800">
                <a:latin typeface="Times New Roman" panose="02020603050405020304" pitchFamily="18" charset="0"/>
                <a:cs typeface="Times New Roman" panose="02020603050405020304" pitchFamily="18" charset="0"/>
              </a:rPr>
              <a:t>- Kỹ sư cơ khí</a:t>
            </a:r>
          </a:p>
          <a:p>
            <a:r>
              <a:rPr lang="en-US" sz="2800">
                <a:latin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p>
          <a:p>
            <a:r>
              <a:rPr lang="en-US" sz="2800">
                <a:latin typeface="Times New Roman" panose="02020603050405020304" pitchFamily="18" charset="0"/>
                <a:cs typeface="Times New Roman" panose="02020603050405020304" pitchFamily="18" charset="0"/>
              </a:rPr>
              <a:t>- Kỹ thuật viên kỹ thuật cơ khí</a:t>
            </a:r>
          </a:p>
          <a:p>
            <a:r>
              <a:rPr lang="en-US" sz="2800">
                <a:latin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p>
          <a:p>
            <a:r>
              <a:rPr lang="en-US" sz="2800">
                <a:latin typeface="Times New Roman" panose="02020603050405020304" pitchFamily="18" charset="0"/>
                <a:cs typeface="Times New Roman" panose="02020603050405020304" pitchFamily="18" charset="0"/>
              </a:rPr>
              <a:t>-Thợ cơ khí và sửa chữa máy móc</a:t>
            </a:r>
          </a:p>
          <a:p>
            <a:r>
              <a:rPr lang="en-US" sz="2800">
                <a:latin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848</TotalTime>
  <Words>2613</Words>
  <Application>Microsoft Office PowerPoint</Application>
  <PresentationFormat>Widescreen</PresentationFormat>
  <Paragraphs>208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96</cp:revision>
  <dcterms:created xsi:type="dcterms:W3CDTF">2023-06-21T22:05:51Z</dcterms:created>
  <dcterms:modified xsi:type="dcterms:W3CDTF">2023-06-30T23:59:33Z</dcterms:modified>
</cp:coreProperties>
</file>